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F6115-8B4B-8140-A918-E9901F0279BA}" type="datetimeFigureOut">
              <a:rPr lang="en-US" smtClean="0"/>
              <a:t>4/2/18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53506-65D4-EA40-9A8D-A1C3DE8B1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451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They</a:t>
            </a:r>
            <a:r>
              <a:rPr lang="en-US" baseline="0" dirty="0" smtClean="0"/>
              <a:t> believed that patrician judges would always rule in favor of the upper classes if the laws were not written down. </a:t>
            </a:r>
          </a:p>
          <a:p>
            <a:pPr marL="228600" indent="-228600">
              <a:buAutoNum type="arabicPeriod"/>
            </a:pPr>
            <a:r>
              <a:rPr lang="en-US" baseline="0" smtClean="0"/>
              <a:t>2,469 </a:t>
            </a:r>
            <a:r>
              <a:rPr lang="en-US" baseline="0" dirty="0" smtClean="0"/>
              <a:t>years ago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They were posted in the forum (Rome’s marketplace, similar to the Greek agora) for all people to see. 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TRUE </a:t>
            </a:r>
          </a:p>
          <a:p>
            <a:pPr marL="228600" indent="-228600">
              <a:buAutoNum type="arabicPeriod"/>
            </a:pPr>
            <a:endParaRPr lang="en-US" baseline="0" dirty="0" smtClean="0"/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53506-65D4-EA40-9A8D-A1C3DE8B10B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262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80D2A-0AE1-0541-96FC-230056F3F3A5}" type="datetimeFigureOut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7888-FD47-5242-942A-B577F8FE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82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80D2A-0AE1-0541-96FC-230056F3F3A5}" type="datetimeFigureOut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7888-FD47-5242-942A-B577F8FE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71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80D2A-0AE1-0541-96FC-230056F3F3A5}" type="datetimeFigureOut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7888-FD47-5242-942A-B577F8FE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90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80D2A-0AE1-0541-96FC-230056F3F3A5}" type="datetimeFigureOut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7888-FD47-5242-942A-B577F8FE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510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80D2A-0AE1-0541-96FC-230056F3F3A5}" type="datetimeFigureOut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7888-FD47-5242-942A-B577F8FE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452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80D2A-0AE1-0541-96FC-230056F3F3A5}" type="datetimeFigureOut">
              <a:rPr lang="en-US" smtClean="0"/>
              <a:t>4/2/18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7888-FD47-5242-942A-B577F8FE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45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80D2A-0AE1-0541-96FC-230056F3F3A5}" type="datetimeFigureOut">
              <a:rPr lang="en-US" smtClean="0"/>
              <a:t>4/2/18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7888-FD47-5242-942A-B577F8FE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990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80D2A-0AE1-0541-96FC-230056F3F3A5}" type="datetimeFigureOut">
              <a:rPr lang="en-US" smtClean="0"/>
              <a:t>4/2/18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7888-FD47-5242-942A-B577F8FE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92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80D2A-0AE1-0541-96FC-230056F3F3A5}" type="datetimeFigureOut">
              <a:rPr lang="en-US" smtClean="0"/>
              <a:t>4/2/18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7888-FD47-5242-942A-B577F8FE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977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80D2A-0AE1-0541-96FC-230056F3F3A5}" type="datetimeFigureOut">
              <a:rPr lang="en-US" smtClean="0"/>
              <a:t>4/2/18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7888-FD47-5242-942A-B577F8FE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42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80D2A-0AE1-0541-96FC-230056F3F3A5}" type="datetimeFigureOut">
              <a:rPr lang="en-US" smtClean="0"/>
              <a:t>4/2/18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7888-FD47-5242-942A-B577F8FE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84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80D2A-0AE1-0541-96FC-230056F3F3A5}" type="datetimeFigureOut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57888-FD47-5242-942A-B577F8FE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8116"/>
            <a:ext cx="9144000" cy="536640"/>
          </a:xfrm>
          <a:blipFill rotWithShape="1">
            <a:blip r:embed="rId3"/>
            <a:tile tx="0" ty="0" sx="100000" sy="100000" flip="none" algn="tl"/>
          </a:blipFill>
          <a:ln w="63500"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Papyrus"/>
                <a:cs typeface="Papyrus"/>
              </a:rPr>
              <a:t>Roman Law &amp; The Twelve Tables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Papyrus"/>
              <a:cs typeface="Papyru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76248" y="1096412"/>
            <a:ext cx="4942417" cy="5442729"/>
          </a:xfrm>
          <a:noFill/>
          <a:ln w="63500">
            <a:noFill/>
          </a:ln>
        </p:spPr>
        <p:txBody>
          <a:bodyPr>
            <a:normAutofit/>
          </a:bodyPr>
          <a:lstStyle/>
          <a:p>
            <a:r>
              <a:rPr lang="en-US" sz="1800" b="1" u="sng" dirty="0" smtClean="0">
                <a:solidFill>
                  <a:schemeClr val="tx1"/>
                </a:solidFill>
                <a:latin typeface="Papyrus"/>
                <a:cs typeface="Papyrus"/>
              </a:rPr>
              <a:t>DO NOW: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Papyrus"/>
                <a:cs typeface="Papyrus"/>
              </a:rPr>
              <a:t>Read the section titled “Rome’s System of Law” on pg. 315 AND “Roman Justice” on pg. 316. Then, answer the following questions in your S.S. notebook: </a:t>
            </a:r>
          </a:p>
          <a:p>
            <a:pPr algn="l"/>
            <a:endParaRPr lang="en-US" sz="1800" b="1" dirty="0">
              <a:solidFill>
                <a:schemeClr val="tx1"/>
              </a:solidFill>
              <a:latin typeface="Papyrus"/>
              <a:cs typeface="Papyrus"/>
            </a:endParaRPr>
          </a:p>
          <a:p>
            <a:pPr marL="342900" indent="-342900" algn="l">
              <a:buAutoNum type="arabicPeriod"/>
            </a:pPr>
            <a:r>
              <a:rPr lang="en-US" sz="1600" b="1" dirty="0" smtClean="0">
                <a:solidFill>
                  <a:schemeClr val="tx1"/>
                </a:solidFill>
                <a:latin typeface="Papyrus"/>
                <a:cs typeface="Papyrus"/>
              </a:rPr>
              <a:t>Why did the plebeians demand that the laws be written down?</a:t>
            </a:r>
          </a:p>
          <a:p>
            <a:pPr marL="342900" indent="-342900" algn="l">
              <a:buAutoNum type="arabicPeriod"/>
            </a:pPr>
            <a:endParaRPr lang="en-US" sz="1600" b="1" dirty="0">
              <a:solidFill>
                <a:schemeClr val="tx1"/>
              </a:solidFill>
              <a:latin typeface="Papyrus"/>
              <a:cs typeface="Papyrus"/>
            </a:endParaRPr>
          </a:p>
          <a:p>
            <a:pPr marL="342900" indent="-342900" algn="l">
              <a:buAutoNum type="arabicPeriod"/>
            </a:pPr>
            <a:r>
              <a:rPr lang="en-US" sz="1600" b="1" dirty="0" smtClean="0">
                <a:solidFill>
                  <a:schemeClr val="tx1"/>
                </a:solidFill>
                <a:latin typeface="Papyrus"/>
                <a:cs typeface="Papyrus"/>
              </a:rPr>
              <a:t>Rome adopted its first written code of laws in the year 451 B.C. How many years ago was that?  </a:t>
            </a:r>
          </a:p>
          <a:p>
            <a:pPr marL="342900" indent="-342900" algn="l">
              <a:buAutoNum type="arabicPeriod"/>
            </a:pPr>
            <a:endParaRPr lang="en-US" sz="1600" b="1" dirty="0">
              <a:solidFill>
                <a:schemeClr val="tx1"/>
              </a:solidFill>
              <a:latin typeface="Papyrus"/>
              <a:cs typeface="Papyrus"/>
            </a:endParaRPr>
          </a:p>
          <a:p>
            <a:pPr marL="342900" indent="-342900" algn="l">
              <a:buAutoNum type="arabicPeriod"/>
            </a:pPr>
            <a:r>
              <a:rPr lang="en-US" sz="1600" b="1" dirty="0" smtClean="0">
                <a:solidFill>
                  <a:schemeClr val="tx1"/>
                </a:solidFill>
                <a:latin typeface="Papyrus"/>
                <a:cs typeface="Papyrus"/>
              </a:rPr>
              <a:t>Once the laws had been written down, where were they posted?</a:t>
            </a:r>
          </a:p>
          <a:p>
            <a:pPr marL="342900" indent="-342900" algn="l">
              <a:buAutoNum type="arabicPeriod"/>
            </a:pPr>
            <a:endParaRPr lang="en-US" sz="1600" b="1" dirty="0">
              <a:solidFill>
                <a:schemeClr val="tx1"/>
              </a:solidFill>
              <a:latin typeface="Papyrus"/>
              <a:cs typeface="Papyrus"/>
            </a:endParaRPr>
          </a:p>
          <a:p>
            <a:pPr marL="342900" indent="-342900" algn="l">
              <a:buAutoNum type="arabicPeriod"/>
            </a:pPr>
            <a:r>
              <a:rPr lang="en-US" sz="1600" b="1" dirty="0" smtClean="0">
                <a:solidFill>
                  <a:schemeClr val="tx1"/>
                </a:solidFill>
                <a:latin typeface="Papyrus"/>
                <a:cs typeface="Papyrus"/>
              </a:rPr>
              <a:t>True OR False: Certain ideas expressed in Roman law—like the ideas of “innocent until proven guilty” AND “the rule of law”—are used in the American legal system of today?  </a:t>
            </a:r>
          </a:p>
          <a:p>
            <a:pPr marL="342900" indent="-342900" algn="l">
              <a:buAutoNum type="arabicPeriod"/>
            </a:pPr>
            <a:endParaRPr lang="en-US" sz="1800" dirty="0">
              <a:solidFill>
                <a:schemeClr val="accent6">
                  <a:lumMod val="50000"/>
                </a:schemeClr>
              </a:solidFill>
              <a:latin typeface="Papyrus"/>
              <a:cs typeface="Papyrus"/>
            </a:endParaRPr>
          </a:p>
          <a:p>
            <a:pPr marL="342900" indent="-342900" algn="l">
              <a:buAutoNum type="arabicPeriod"/>
            </a:pPr>
            <a:endParaRPr lang="en-US" sz="1800" dirty="0">
              <a:solidFill>
                <a:schemeClr val="accent6">
                  <a:lumMod val="50000"/>
                </a:schemeClr>
              </a:solidFill>
              <a:latin typeface="Papyrus"/>
              <a:cs typeface="Papyru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905" y="1009568"/>
            <a:ext cx="3554669" cy="55295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37470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9389"/>
            <a:ext cx="9144000" cy="550861"/>
          </a:xfrm>
          <a:solidFill>
            <a:schemeClr val="accent2"/>
          </a:solidFill>
          <a:ln w="63500"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Papyrus"/>
                <a:cs typeface="Papyrus"/>
              </a:rPr>
              <a:t>Ancient Roman &amp; Modern U.S. Law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Papyrus"/>
              <a:cs typeface="Papyru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081616"/>
            <a:ext cx="4442881" cy="545888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Papyrus"/>
                <a:cs typeface="Papyrus"/>
              </a:rPr>
              <a:t>When our founding fathers were creating our United States justice system, they borrowed MANY ideas from ancient Rome, including: </a:t>
            </a:r>
          </a:p>
          <a:p>
            <a:pPr marL="0" indent="0">
              <a:buNone/>
            </a:pPr>
            <a:endParaRPr lang="en-US" sz="2400" dirty="0">
              <a:solidFill>
                <a:schemeClr val="accent6">
                  <a:lumMod val="50000"/>
                </a:schemeClr>
              </a:solidFill>
              <a:latin typeface="Papyrus"/>
              <a:cs typeface="Papyrus"/>
            </a:endParaRPr>
          </a:p>
          <a:p>
            <a:pPr>
              <a:buFont typeface="Wingdings" charset="2"/>
              <a:buChar char="Ø"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Papyrus"/>
                <a:cs typeface="Papyrus"/>
              </a:rPr>
              <a:t>innocent until proven guilty—the idea that people accused of crimes have the right to defend themselves before a judge AND that the judges MUST carefully consider all the evidence before making a decision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accent6">
                  <a:lumMod val="50000"/>
                </a:schemeClr>
              </a:solidFill>
              <a:latin typeface="Papyrus"/>
              <a:cs typeface="Papyrus"/>
            </a:endParaRPr>
          </a:p>
          <a:p>
            <a:pPr>
              <a:buFont typeface="Wingdings" charset="2"/>
              <a:buChar char="Ø"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Papyrus"/>
                <a:cs typeface="Papyrus"/>
              </a:rPr>
              <a:t>the rule of law—the idea that laws apply to everyone equally </a:t>
            </a:r>
          </a:p>
          <a:p>
            <a:pPr>
              <a:buFont typeface="Wingdings" charset="2"/>
              <a:buChar char="Ø"/>
            </a:pPr>
            <a:endParaRPr lang="en-US" dirty="0">
              <a:solidFill>
                <a:schemeClr val="accent6">
                  <a:lumMod val="50000"/>
                </a:schemeClr>
              </a:solidFill>
              <a:latin typeface="Papyrus"/>
              <a:cs typeface="Papyru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7165" y="1010926"/>
            <a:ext cx="3554669" cy="55295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79364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256</Words>
  <Application>Microsoft Macintosh PowerPoint</Application>
  <PresentationFormat>On-screen Show (4:3)</PresentationFormat>
  <Paragraphs>22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Roman Law &amp; The Twelve Tables</vt:lpstr>
      <vt:lpstr>Ancient Roman &amp; Modern U.S. Law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Stacey Wroble</dc:creator>
  <cp:lastModifiedBy>Stacey Wroble</cp:lastModifiedBy>
  <cp:revision>8</cp:revision>
  <dcterms:created xsi:type="dcterms:W3CDTF">2016-03-03T02:15:20Z</dcterms:created>
  <dcterms:modified xsi:type="dcterms:W3CDTF">2018-04-02T22:43:56Z</dcterms:modified>
</cp:coreProperties>
</file>